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11.xml" ContentType="application/vnd.openxmlformats-officedocument.presentationml.slide+xml"/>
  <Override PartName="/ppt/slideMasters/slideMaster12.xml" ContentType="application/vnd.openxmlformats-officedocument.presentationml.slideMaster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notesMasterIdLst>
    <p:notesMasterId r:id="rId14"/>
  </p:notesMasterIdLst>
  <p:sldSz cx="9753600" cy="5486400"/>
  <p:notesSz cx="5486400" cy="97536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1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1.xml"/>
		</Relationships>
</file>

<file path=ppt/notesSlides/_rels/notesSlide1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2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-1.png"/><Relationship Id="rId2" Type="http://schemas.openxmlformats.org/officeDocument/2006/relationships/image" Target="../media/image-1-2.png"/><Relationship Id="rId3" Type="http://schemas.openxmlformats.org/officeDocument/2006/relationships/image" Target="../media/image-1-3.png"/><Relationship Id="rId4" Type="http://schemas.openxmlformats.org/officeDocument/2006/relationships/image" Target="../media/image-1-4.png"/><Relationship Id="rId5" Type="http://schemas.openxmlformats.org/officeDocument/2006/relationships/image" Target="../media/image-1-5.png"/><Relationship Id="rId6" Type="http://schemas.openxmlformats.org/officeDocument/2006/relationships/image" Target="../media/image-1-6.png"/><Relationship Id="rId7" Type="http://schemas.openxmlformats.org/officeDocument/2006/relationships/image" Target="../media/image-1-7.png"/><Relationship Id="rId8" Type="http://schemas.openxmlformats.org/officeDocument/2006/relationships/image" Target="../media/image-1-8.png"/><Relationship Id="rId9" Type="http://schemas.openxmlformats.org/officeDocument/2006/relationships/image" Target="../media/image-1-9.png"/><Relationship Id="rId10" Type="http://schemas.openxmlformats.org/officeDocument/2006/relationships/image" Target="../media/image-1-10.png"/><Relationship Id="rId11" Type="http://schemas.openxmlformats.org/officeDocument/2006/relationships/image" Target="../media/image-1-11.png"/><Relationship Id="rId12" Type="http://schemas.openxmlformats.org/officeDocument/2006/relationships/image" Target="../media/image-1-12.png"/><Relationship Id="rId13" Type="http://schemas.openxmlformats.org/officeDocument/2006/relationships/slideLayout" Target="../slideLayouts/slideLayout1.xml"/><Relationship Id="rId1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0-1.png"/><Relationship Id="rId2" Type="http://schemas.openxmlformats.org/officeDocument/2006/relationships/image" Target="../media/image-10-2.png"/><Relationship Id="rId3" Type="http://schemas.openxmlformats.org/officeDocument/2006/relationships/image" Target="../media/image-10-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1-1.png"/><Relationship Id="rId2" Type="http://schemas.openxmlformats.org/officeDocument/2006/relationships/image" Target="../media/image-11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2-1.png"/><Relationship Id="rId2" Type="http://schemas.openxmlformats.org/officeDocument/2006/relationships/image" Target="../media/image-12-2.png"/><Relationship Id="rId3" Type="http://schemas.openxmlformats.org/officeDocument/2006/relationships/image" Target="../media/image-12-3.png"/><Relationship Id="rId4" Type="http://schemas.openxmlformats.org/officeDocument/2006/relationships/image" Target="../media/image-12-4.png"/><Relationship Id="rId5" Type="http://schemas.openxmlformats.org/officeDocument/2006/relationships/image" Target="../media/image-12-5.png"/><Relationship Id="rId6" Type="http://schemas.openxmlformats.org/officeDocument/2006/relationships/image" Target="../media/image-12-6.png"/><Relationship Id="rId7" Type="http://schemas.openxmlformats.org/officeDocument/2006/relationships/image" Target="../media/image-12-7.png"/><Relationship Id="rId8" Type="http://schemas.openxmlformats.org/officeDocument/2006/relationships/image" Target="../media/image-12-8.png"/><Relationship Id="rId9" Type="http://schemas.openxmlformats.org/officeDocument/2006/relationships/image" Target="../media/image-12-9.png"/><Relationship Id="rId10" Type="http://schemas.openxmlformats.org/officeDocument/2006/relationships/image" Target="../media/image-12-10.png"/><Relationship Id="rId11" Type="http://schemas.openxmlformats.org/officeDocument/2006/relationships/image" Target="../media/image-12-11.png"/><Relationship Id="rId12" Type="http://schemas.openxmlformats.org/officeDocument/2006/relationships/image" Target="../media/image-12-12.png"/><Relationship Id="rId13" Type="http://schemas.openxmlformats.org/officeDocument/2006/relationships/image" Target="../media/image-12-13.png"/><Relationship Id="rId14" Type="http://schemas.openxmlformats.org/officeDocument/2006/relationships/slideLayout" Target="../slideLayouts/slideLayout1.xml"/><Relationship Id="rId15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-1.png"/><Relationship Id="rId2" Type="http://schemas.openxmlformats.org/officeDocument/2006/relationships/image" Target="../media/image-2-2.png"/><Relationship Id="rId3" Type="http://schemas.openxmlformats.org/officeDocument/2006/relationships/image" Target="../media/image-2-3.png"/><Relationship Id="rId4" Type="http://schemas.openxmlformats.org/officeDocument/2006/relationships/image" Target="../media/image-2-4.png"/><Relationship Id="rId5" Type="http://schemas.openxmlformats.org/officeDocument/2006/relationships/image" Target="../media/image-2-5.png"/><Relationship Id="rId6" Type="http://schemas.openxmlformats.org/officeDocument/2006/relationships/image" Target="../media/image-2-6.png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-1.png"/><Relationship Id="rId2" Type="http://schemas.openxmlformats.org/officeDocument/2006/relationships/image" Target="../media/image-3-2.png"/><Relationship Id="rId3" Type="http://schemas.openxmlformats.org/officeDocument/2006/relationships/image" Target="../media/image-3-3.png"/><Relationship Id="rId4" Type="http://schemas.openxmlformats.org/officeDocument/2006/relationships/image" Target="../media/image-3-4.png"/><Relationship Id="rId5" Type="http://schemas.openxmlformats.org/officeDocument/2006/relationships/image" Target="../media/image-3-5.png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-4-1.png"/><Relationship Id="rId2" Type="http://schemas.openxmlformats.org/officeDocument/2006/relationships/image" Target="../media/image-4-2.png"/><Relationship Id="rId3" Type="http://schemas.openxmlformats.org/officeDocument/2006/relationships/image" Target="../media/image-4-3.png"/><Relationship Id="rId4" Type="http://schemas.openxmlformats.org/officeDocument/2006/relationships/image" Target="../media/image-4-4.png"/><Relationship Id="rId5" Type="http://schemas.openxmlformats.org/officeDocument/2006/relationships/image" Target="../media/image-4-5.png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-1.png"/><Relationship Id="rId2" Type="http://schemas.openxmlformats.org/officeDocument/2006/relationships/image" Target="../media/image-5-2.png"/><Relationship Id="rId3" Type="http://schemas.openxmlformats.org/officeDocument/2006/relationships/image" Target="../media/image-5-3.png"/><Relationship Id="rId4" Type="http://schemas.openxmlformats.org/officeDocument/2006/relationships/image" Target="../media/image-5-4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6-1.png"/><Relationship Id="rId2" Type="http://schemas.openxmlformats.org/officeDocument/2006/relationships/image" Target="../media/image-6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7-1.png"/><Relationship Id="rId2" Type="http://schemas.openxmlformats.org/officeDocument/2006/relationships/image" Target="../media/image-7-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8-1.png"/><Relationship Id="rId2" Type="http://schemas.openxmlformats.org/officeDocument/2006/relationships/image" Target="../media/image-8-2.png"/><Relationship Id="rId3" Type="http://schemas.openxmlformats.org/officeDocument/2006/relationships/image" Target="../media/image-8-3.png"/><Relationship Id="rId4" Type="http://schemas.openxmlformats.org/officeDocument/2006/relationships/image" Target="../media/image-8-4.png"/><Relationship Id="rId5" Type="http://schemas.openxmlformats.org/officeDocument/2006/relationships/image" Target="../media/image-8-5.png"/><Relationship Id="rId6" Type="http://schemas.openxmlformats.org/officeDocument/2006/relationships/image" Target="../media/image-8-6.png"/><Relationship Id="rId7" Type="http://schemas.openxmlformats.org/officeDocument/2006/relationships/image" Target="../media/image-8-7.png"/><Relationship Id="rId8" Type="http://schemas.openxmlformats.org/officeDocument/2006/relationships/image" Target="../media/image-8-8.png"/><Relationship Id="rId9" Type="http://schemas.openxmlformats.org/officeDocument/2006/relationships/image" Target="../media/image-8-9.png"/><Relationship Id="rId10" Type="http://schemas.openxmlformats.org/officeDocument/2006/relationships/image" Target="../media/image-8-10.png"/><Relationship Id="rId11" Type="http://schemas.openxmlformats.org/officeDocument/2006/relationships/slideLayout" Target="../slideLayouts/slideLayout1.xml"/><Relationship Id="rId1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9-1.png"/><Relationship Id="rId2" Type="http://schemas.openxmlformats.org/officeDocument/2006/relationships/image" Target="../media/image-9-2.png"/><Relationship Id="rId3" Type="http://schemas.openxmlformats.org/officeDocument/2006/relationships/image" Target="../media/image-9-3.png"/><Relationship Id="rId4" Type="http://schemas.openxmlformats.org/officeDocument/2006/relationships/image" Target="../media/image-9-4.png"/><Relationship Id="rId5" Type="http://schemas.openxmlformats.org/officeDocument/2006/relationships/image" Target="../media/image-9-5.png"/><Relationship Id="rId6" Type="http://schemas.openxmlformats.org/officeDocument/2006/relationships/image" Target="../media/image-9-6.png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4179875"/>
            <a:ext cx="9791510" cy="190500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941" y="-19050"/>
            <a:ext cx="190500" cy="4329703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9815" y="795441"/>
            <a:ext cx="1857375" cy="400050"/>
          </a:xfrm>
          <a:prstGeom prst="rect">
            <a:avLst/>
          </a:prstGeom>
        </p:spPr>
      </p:pic>
      <p:pic>
        <p:nvPicPr>
          <p:cNvPr id="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1996" y="1071067"/>
            <a:ext cx="552450" cy="552450"/>
          </a:xfrm>
          <a:prstGeom prst="rect">
            <a:avLst/>
          </a:prstGeom>
        </p:spPr>
      </p:pic>
      <p:pic>
        <p:nvPicPr>
          <p:cNvPr id="7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2178" y="1074020"/>
            <a:ext cx="552450" cy="552450"/>
          </a:xfrm>
          <a:prstGeom prst="rect">
            <a:avLst/>
          </a:prstGeom>
        </p:spPr>
      </p:pic>
      <p:pic>
        <p:nvPicPr>
          <p:cNvPr id="8" name="Image 6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7048" y="2021357"/>
            <a:ext cx="228600" cy="228600"/>
          </a:xfrm>
          <a:prstGeom prst="rect">
            <a:avLst/>
          </a:prstGeom>
        </p:spPr>
      </p:pic>
      <p:pic>
        <p:nvPicPr>
          <p:cNvPr id="9" name="Image 7" descr="preencoded.png">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71433" y="468804"/>
            <a:ext cx="228600" cy="228600"/>
          </a:xfrm>
          <a:prstGeom prst="rect">
            <a:avLst/>
          </a:prstGeom>
        </p:spPr>
      </p:pic>
      <p:pic>
        <p:nvPicPr>
          <p:cNvPr id="10" name="Image 8" descr="preencoded.png">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34645" y="653021"/>
            <a:ext cx="228600" cy="228600"/>
          </a:xfrm>
          <a:prstGeom prst="rect">
            <a:avLst/>
          </a:prstGeom>
        </p:spPr>
      </p:pic>
      <p:pic>
        <p:nvPicPr>
          <p:cNvPr id="11" name="Image 9" descr="preencoded.png">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06570" y="1857213"/>
            <a:ext cx="228600" cy="228600"/>
          </a:xfrm>
          <a:prstGeom prst="rect">
            <a:avLst/>
          </a:prstGeom>
        </p:spPr>
      </p:pic>
      <p:pic>
        <p:nvPicPr>
          <p:cNvPr id="12" name="Image 10" descr="preencoded.png">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80857" y="614863"/>
            <a:ext cx="561380" cy="605135"/>
          </a:xfrm>
          <a:prstGeom prst="rect">
            <a:avLst/>
          </a:prstGeom>
        </p:spPr>
      </p:pic>
      <p:pic>
        <p:nvPicPr>
          <p:cNvPr id="13" name="Image 11" descr="preencoded.png">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16620" y="1492834"/>
            <a:ext cx="544562" cy="614660"/>
          </a:xfrm>
          <a:prstGeom prst="rect">
            <a:avLst/>
          </a:prstGeom>
        </p:spPr>
      </p:pic>
      <p:sp>
        <p:nvSpPr>
          <p:cNvPr id="14" name="Text 0"/>
          <p:cNvSpPr/>
          <p:nvPr/>
        </p:nvSpPr>
        <p:spPr>
          <a:xfrm>
            <a:off x="6528330" y="4808982"/>
            <a:ext cx="2771775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r" indent="0" marL="0">
              <a:lnSpc>
                <a:spcPct val="79650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www.roboop365.com</a:t>
            </a:r>
            <a:endParaRPr lang="en-US" sz="1200" dirty="0"/>
          </a:p>
        </p:txBody>
      </p:sp>
      <p:sp>
        <p:nvSpPr>
          <p:cNvPr id="15" name="Text 1"/>
          <p:cNvSpPr/>
          <p:nvPr/>
        </p:nvSpPr>
        <p:spPr>
          <a:xfrm>
            <a:off x="1569806" y="1680172"/>
            <a:ext cx="5514975" cy="21240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4650" b="1" dirty="0">
                <a:solidFill>
                  <a:srgbClr val="F68C50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RoboOp365</a:t>
            </a:r>
            <a:pPr algn="l" indent="0" marL="0">
              <a:lnSpc>
                <a:spcPct val="79650"/>
              </a:lnSpc>
              <a:buNone/>
            </a:pPr>
            <a:r>
              <a:rPr lang="en-US" sz="4650" b="1" dirty="0">
                <a:solidFill>
                  <a:srgbClr val="EDAB4E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 </a:t>
            </a:r>
            <a:pPr algn="l" indent="0" marL="0">
              <a:lnSpc>
                <a:spcPct val="79650"/>
              </a:lnSpc>
              <a:buNone/>
            </a:pPr>
            <a:r>
              <a:rPr lang="en-US" sz="4650" b="1" dirty="0">
                <a:solidFill>
                  <a:srgbClr val="FFFFFF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BRAND GUIDELINES</a:t>
            </a:r>
            <a:endParaRPr lang="en-US" sz="4650" dirty="0"/>
          </a:p>
        </p:txBody>
      </p:sp>
      <p:sp>
        <p:nvSpPr>
          <p:cNvPr id="16" name="Text 2"/>
          <p:cNvSpPr/>
          <p:nvPr/>
        </p:nvSpPr>
        <p:spPr>
          <a:xfrm>
            <a:off x="479589" y="4808982"/>
            <a:ext cx="4972050" cy="180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200" b="1" dirty="0">
                <a:solidFill>
                  <a:srgbClr val="FFFFFF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Practical, real-world automation for operators.</a:t>
            </a:r>
            <a:endParaRPr 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849" y="2390889"/>
            <a:ext cx="190500" cy="2663133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478501" y="2145821"/>
            <a:ext cx="4124325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IMAGERY 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002E5B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OVERVIEW</a:t>
            </a:r>
            <a:endParaRPr lang="en-US" sz="3150" dirty="0"/>
          </a:p>
        </p:txBody>
      </p:sp>
      <p:sp>
        <p:nvSpPr>
          <p:cNvPr id="5" name="Text 1"/>
          <p:cNvSpPr/>
          <p:nvPr/>
        </p:nvSpPr>
        <p:spPr>
          <a:xfrm>
            <a:off x="479576" y="2830125"/>
            <a:ext cx="4133850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Imagery should capture real operational environments and convey useful, human-centered automation.</a:t>
            </a:r>
            <a:endParaRPr lang="en-US" sz="1350" dirty="0"/>
          </a:p>
        </p:txBody>
      </p:sp>
      <p:sp>
        <p:nvSpPr>
          <p:cNvPr id="6" name="Text 2"/>
          <p:cNvSpPr/>
          <p:nvPr/>
        </p:nvSpPr>
        <p:spPr>
          <a:xfrm>
            <a:off x="5216614" y="2904639"/>
            <a:ext cx="4133850" cy="1676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Image Composition</a:t>
            </a:r>
            <a:endParaRPr lang="en-US" sz="13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Our composition style supports clarity and focus.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Keep backgrounds simple and uncluttered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Emphasize a clear subject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 subtle brand-colored overlays (40–60 percent opacity)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Ensure text contrast is strong and readable</a:t>
            </a:r>
            <a:endParaRPr lang="en-US" sz="1350" dirty="0"/>
          </a:p>
        </p:txBody>
      </p:sp>
      <p:pic>
        <p:nvPicPr>
          <p:cNvPr id="7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" y="-45570"/>
            <a:ext cx="9753600" cy="1781175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478170" y="3408150"/>
            <a:ext cx="4133850" cy="19240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Photography Guidelines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 authentic kitchen, restaurant, hospitality, and senior-care settings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Avoid cartoon robots, sci-fi styles, or unrealistic lighting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Favor warm tones and clean, approachable compositions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Always use approved images of Robby and Servi+</a:t>
            </a:r>
            <a:endParaRPr lang="en-US" sz="135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849" y="2390889"/>
            <a:ext cx="190500" cy="2663133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478501" y="474696"/>
            <a:ext cx="4895850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SOCIAL MEDIA 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002E5B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STANDARDS</a:t>
            </a:r>
            <a:endParaRPr lang="en-US" sz="3150" dirty="0"/>
          </a:p>
        </p:txBody>
      </p:sp>
      <p:sp>
        <p:nvSpPr>
          <p:cNvPr id="5" name="Text 1"/>
          <p:cNvSpPr/>
          <p:nvPr/>
        </p:nvSpPr>
        <p:spPr>
          <a:xfrm>
            <a:off x="479576" y="1234726"/>
            <a:ext cx="4133850" cy="9620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Social content should be easy to recognize and consistent across platforms.</a:t>
            </a:r>
            <a:endParaRPr lang="en-US" sz="13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Each post should reflect the brand’s balance of clarity and operational value.</a:t>
            </a:r>
            <a:endParaRPr lang="en-US" sz="1350" dirty="0"/>
          </a:p>
        </p:txBody>
      </p:sp>
      <p:sp>
        <p:nvSpPr>
          <p:cNvPr id="6" name="Text 2"/>
          <p:cNvSpPr/>
          <p:nvPr/>
        </p:nvSpPr>
        <p:spPr>
          <a:xfrm>
            <a:off x="473641" y="2601887"/>
            <a:ext cx="272415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Layout Requirements</a:t>
            </a:r>
            <a:endParaRPr lang="en-US" sz="1350" dirty="0"/>
          </a:p>
        </p:txBody>
      </p:sp>
      <p:sp>
        <p:nvSpPr>
          <p:cNvPr id="7" name="Text 3"/>
          <p:cNvSpPr/>
          <p:nvPr/>
        </p:nvSpPr>
        <p:spPr>
          <a:xfrm>
            <a:off x="471950" y="3101264"/>
            <a:ext cx="3914775" cy="1676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Instagram/Facebook: 1080×1080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LinkedIn: 1200×627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Twitter/X: 1600×900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Watermark the logo bottom-right at a minimal, unobtrusive size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Maintain consistent spacing, padding, and layout hierarchy</a:t>
            </a:r>
            <a:endParaRPr lang="en-US" sz="1350" dirty="0"/>
          </a:p>
        </p:txBody>
      </p:sp>
      <p:sp>
        <p:nvSpPr>
          <p:cNvPr id="8" name="Text 4"/>
          <p:cNvSpPr/>
          <p:nvPr/>
        </p:nvSpPr>
        <p:spPr>
          <a:xfrm>
            <a:off x="5430117" y="2564349"/>
            <a:ext cx="2724150" cy="2095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Text Overlay Rules</a:t>
            </a:r>
            <a:endParaRPr lang="en-US" sz="1350" dirty="0"/>
          </a:p>
        </p:txBody>
      </p:sp>
      <p:sp>
        <p:nvSpPr>
          <p:cNvPr id="9" name="Text 5"/>
          <p:cNvSpPr/>
          <p:nvPr/>
        </p:nvSpPr>
        <p:spPr>
          <a:xfrm>
            <a:off x="5428421" y="3063726"/>
            <a:ext cx="3914775" cy="12001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Overlay copy must remain legible across formats.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Limit text to 6–10 words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 Montserrat or Poppins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Keep generous line spacing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Avoid heavy gradients or noisy backgrounds</a:t>
            </a:r>
            <a:endParaRPr lang="en-US" sz="135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753600" cy="1981200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800" y="2800645"/>
            <a:ext cx="2724150" cy="1362075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616" y="2953569"/>
            <a:ext cx="190500" cy="1056084"/>
          </a:xfrm>
          <a:prstGeom prst="rect">
            <a:avLst/>
          </a:prstGeom>
        </p:spPr>
      </p:pic>
      <p:pic>
        <p:nvPicPr>
          <p:cNvPr id="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2681" y="2953569"/>
            <a:ext cx="190500" cy="1056084"/>
          </a:xfrm>
          <a:prstGeom prst="rect">
            <a:avLst/>
          </a:prstGeom>
        </p:spPr>
      </p:pic>
      <p:pic>
        <p:nvPicPr>
          <p:cNvPr id="7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077" y="3063392"/>
            <a:ext cx="2109492" cy="190500"/>
          </a:xfrm>
          <a:prstGeom prst="rect">
            <a:avLst/>
          </a:prstGeom>
        </p:spPr>
      </p:pic>
      <p:pic>
        <p:nvPicPr>
          <p:cNvPr id="8" name="Image 6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077" y="3697786"/>
            <a:ext cx="2109492" cy="190500"/>
          </a:xfrm>
          <a:prstGeom prst="rect">
            <a:avLst/>
          </a:prstGeom>
        </p:spPr>
      </p:pic>
      <p:pic>
        <p:nvPicPr>
          <p:cNvPr id="9" name="Image 7" descr="preencoded.png">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5135" y="2800645"/>
            <a:ext cx="1295400" cy="1362075"/>
          </a:xfrm>
          <a:prstGeom prst="rect">
            <a:avLst/>
          </a:prstGeom>
        </p:spPr>
      </p:pic>
      <p:pic>
        <p:nvPicPr>
          <p:cNvPr id="10" name="Image 8" descr="preencoded.png">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62590" y="3005461"/>
            <a:ext cx="190500" cy="957710"/>
          </a:xfrm>
          <a:prstGeom prst="rect">
            <a:avLst/>
          </a:prstGeom>
        </p:spPr>
      </p:pic>
      <p:pic>
        <p:nvPicPr>
          <p:cNvPr id="11" name="Image 9" descr="preencoded.png">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96955" y="3004652"/>
            <a:ext cx="190500" cy="959348"/>
          </a:xfrm>
          <a:prstGeom prst="rect">
            <a:avLst/>
          </a:prstGeom>
        </p:spPr>
      </p:pic>
      <p:pic>
        <p:nvPicPr>
          <p:cNvPr id="12" name="Image 10" descr="preencoded.png">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17442" y="3059687"/>
            <a:ext cx="934045" cy="190500"/>
          </a:xfrm>
          <a:prstGeom prst="rect">
            <a:avLst/>
          </a:prstGeom>
        </p:spPr>
      </p:pic>
      <p:pic>
        <p:nvPicPr>
          <p:cNvPr id="13" name="Image 11" descr="preencoded.png">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17442" y="3694338"/>
            <a:ext cx="934045" cy="190500"/>
          </a:xfrm>
          <a:prstGeom prst="rect">
            <a:avLst/>
          </a:prstGeom>
        </p:spPr>
      </p:pic>
      <p:sp>
        <p:nvSpPr>
          <p:cNvPr id="14" name="Text 0"/>
          <p:cNvSpPr/>
          <p:nvPr/>
        </p:nvSpPr>
        <p:spPr>
          <a:xfrm>
            <a:off x="458028" y="550936"/>
            <a:ext cx="2981325" cy="323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59333"/>
              </a:lnSpc>
              <a:buNone/>
            </a:pPr>
            <a:r>
              <a:rPr lang="en-US" sz="3150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LAYOUT &amp;</a:t>
            </a:r>
            <a:endParaRPr lang="en-US" sz="3150" dirty="0"/>
          </a:p>
        </p:txBody>
      </p:sp>
      <p:sp>
        <p:nvSpPr>
          <p:cNvPr id="15" name="Text 1"/>
          <p:cNvSpPr/>
          <p:nvPr/>
        </p:nvSpPr>
        <p:spPr>
          <a:xfrm>
            <a:off x="459191" y="1004268"/>
            <a:ext cx="2981325" cy="4000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66563"/>
              </a:lnSpc>
              <a:buNone/>
            </a:pPr>
            <a:r>
              <a:rPr lang="en-US" sz="3150" b="1" dirty="0">
                <a:solidFill>
                  <a:srgbClr val="FFFFFF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STRUCTURE</a:t>
            </a:r>
            <a:endParaRPr lang="en-US" sz="3150" dirty="0"/>
          </a:p>
        </p:txBody>
      </p:sp>
      <p:sp>
        <p:nvSpPr>
          <p:cNvPr id="16" name="Text 2"/>
          <p:cNvSpPr/>
          <p:nvPr/>
        </p:nvSpPr>
        <p:spPr>
          <a:xfrm>
            <a:off x="3850586" y="717066"/>
            <a:ext cx="5429250" cy="8096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9141"/>
              </a:lnSpc>
              <a:buNone/>
            </a:pPr>
            <a:r>
              <a:rPr lang="en-US" sz="1350" dirty="0">
                <a:solidFill>
                  <a:srgbClr val="FFFFFF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Design Structure Overview</a:t>
            </a:r>
            <a:endParaRPr lang="en-US" sz="1350" dirty="0"/>
          </a:p>
          <a:p>
            <a:pPr algn="l" indent="0" marL="0">
              <a:lnSpc>
                <a:spcPct val="99141"/>
              </a:lnSpc>
              <a:buNone/>
            </a:pPr>
            <a:r>
              <a:rPr lang="en-US" sz="1350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A consistent grid and spacing system create a clean, professional visual experience across the brand.</a:t>
            </a:r>
            <a:endParaRPr lang="en-US" sz="1350" dirty="0"/>
          </a:p>
        </p:txBody>
      </p:sp>
      <p:sp>
        <p:nvSpPr>
          <p:cNvPr id="17" name="Text 3"/>
          <p:cNvSpPr/>
          <p:nvPr/>
        </p:nvSpPr>
        <p:spPr>
          <a:xfrm>
            <a:off x="466895" y="2336902"/>
            <a:ext cx="272415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500" b="1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Spacing &amp; Grid System</a:t>
            </a:r>
            <a:endParaRPr lang="en-US" sz="1500" dirty="0"/>
          </a:p>
        </p:txBody>
      </p:sp>
      <p:sp>
        <p:nvSpPr>
          <p:cNvPr id="18" name="Text 4"/>
          <p:cNvSpPr/>
          <p:nvPr/>
        </p:nvSpPr>
        <p:spPr>
          <a:xfrm>
            <a:off x="464915" y="4385005"/>
            <a:ext cx="3914775" cy="8001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 spacing increments of 24, 32, or 48 px</a:t>
            </a:r>
            <a:endParaRPr lang="en-US" sz="1125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Maintain generous padding around all text and images</a:t>
            </a:r>
            <a:endParaRPr lang="en-US" sz="1125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 left-aligned text for readability</a:t>
            </a:r>
            <a:endParaRPr lang="en-US" sz="1125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Reserve center alignment for major hero statements only</a:t>
            </a:r>
            <a:endParaRPr lang="en-US" sz="1125" dirty="0"/>
          </a:p>
        </p:txBody>
      </p:sp>
      <p:sp>
        <p:nvSpPr>
          <p:cNvPr id="19" name="Text 5"/>
          <p:cNvSpPr/>
          <p:nvPr/>
        </p:nvSpPr>
        <p:spPr>
          <a:xfrm>
            <a:off x="5345135" y="2344788"/>
            <a:ext cx="3933825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500" b="1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Button Styles</a:t>
            </a:r>
            <a:endParaRPr lang="en-US" sz="1500" dirty="0"/>
          </a:p>
        </p:txBody>
      </p:sp>
      <p:sp>
        <p:nvSpPr>
          <p:cNvPr id="20" name="Text 6"/>
          <p:cNvSpPr/>
          <p:nvPr/>
        </p:nvSpPr>
        <p:spPr>
          <a:xfrm>
            <a:off x="5349021" y="4385005"/>
            <a:ext cx="3933825" cy="6000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Our button system establishes consistent CTA visual standards.</a:t>
            </a:r>
            <a:endParaRPr lang="en-US" sz="1125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Rounded corners and medium-weight typography should be used for both.</a:t>
            </a:r>
            <a:endParaRPr lang="en-US" sz="1125" dirty="0"/>
          </a:p>
        </p:txBody>
      </p:sp>
      <p:pic>
        <p:nvPicPr>
          <p:cNvPr id="21" name="Image 12" descr="preencoded.png">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72648" y="3301394"/>
            <a:ext cx="1485900" cy="361950"/>
          </a:xfrm>
          <a:prstGeom prst="rect">
            <a:avLst/>
          </a:prstGeom>
        </p:spPr>
      </p:pic>
      <p:sp>
        <p:nvSpPr>
          <p:cNvPr id="22" name="Text 7"/>
          <p:cNvSpPr/>
          <p:nvPr/>
        </p:nvSpPr>
        <p:spPr>
          <a:xfrm>
            <a:off x="5736860" y="3320386"/>
            <a:ext cx="514350" cy="3238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lnSpc>
                <a:spcPct val="79650"/>
              </a:lnSpc>
              <a:buNone/>
            </a:pPr>
            <a:r>
              <a:rPr lang="en-US" sz="1050" b="1" dirty="0">
                <a:solidFill>
                  <a:srgbClr val="FFFFFF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White Text</a:t>
            </a:r>
            <a:endParaRPr lang="en-US" sz="1050" dirty="0"/>
          </a:p>
        </p:txBody>
      </p:sp>
      <p:sp>
        <p:nvSpPr>
          <p:cNvPr id="23" name="Text 8"/>
          <p:cNvSpPr/>
          <p:nvPr/>
        </p:nvSpPr>
        <p:spPr>
          <a:xfrm>
            <a:off x="6839769" y="2769756"/>
            <a:ext cx="3933825" cy="14001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Primary CTA</a:t>
            </a:r>
            <a:endParaRPr lang="en-US" sz="1125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Orange #F68C50 background, white text</a:t>
            </a:r>
            <a:endParaRPr lang="en-US" sz="1125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Used for the highest-priority actions</a:t>
            </a:r>
            <a:endParaRPr lang="en-US" sz="1125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125" dirty="0">
                <a:solidFill>
                  <a:srgbClr val="000000"/>
                </a:solidFill>
              </a:rPr>
              <a:t> </a:t>
            </a:r>
            <a:endParaRPr lang="en-US" sz="1125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Secondary CTA</a:t>
            </a:r>
            <a:endParaRPr lang="en-US" sz="1125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White background, orange text</a:t>
            </a:r>
            <a:endParaRPr lang="en-US" sz="1125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125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Used for secondary or supporting actions</a:t>
            </a:r>
            <a:endParaRPr lang="en-US" sz="1125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5" y="0"/>
            <a:ext cx="6562725" cy="3028950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190875" cy="5486400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5438" y="3409950"/>
            <a:ext cx="1095375" cy="1095375"/>
          </a:xfrm>
          <a:prstGeom prst="rect">
            <a:avLst/>
          </a:prstGeom>
        </p:spPr>
      </p:pic>
      <p:pic>
        <p:nvPicPr>
          <p:cNvPr id="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8189" y="3409950"/>
            <a:ext cx="1095375" cy="1095375"/>
          </a:xfrm>
          <a:prstGeom prst="rect">
            <a:avLst/>
          </a:prstGeom>
        </p:spPr>
      </p:pic>
      <p:pic>
        <p:nvPicPr>
          <p:cNvPr id="7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1130" y="3409950"/>
            <a:ext cx="1095375" cy="1095375"/>
          </a:xfrm>
          <a:prstGeom prst="rect">
            <a:avLst/>
          </a:prstGeom>
        </p:spPr>
      </p:pic>
      <p:sp>
        <p:nvSpPr>
          <p:cNvPr id="8" name="Text 0"/>
          <p:cNvSpPr/>
          <p:nvPr/>
        </p:nvSpPr>
        <p:spPr>
          <a:xfrm>
            <a:off x="3812505" y="1415234"/>
            <a:ext cx="5486400" cy="8191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105600"/>
              </a:lnSpc>
              <a:buNone/>
            </a:pPr>
            <a:r>
              <a:rPr lang="en-US" sz="1350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RoboOp365 is built for operators who need practical, reliable automation. Our identity reflects clarity, trust, and real-world usefulness, not tech hype or overstatement.</a:t>
            </a:r>
            <a:endParaRPr lang="en-US" sz="1350" dirty="0"/>
          </a:p>
        </p:txBody>
      </p:sp>
      <p:sp>
        <p:nvSpPr>
          <p:cNvPr id="9" name="Text 1"/>
          <p:cNvSpPr/>
          <p:nvPr/>
        </p:nvSpPr>
        <p:spPr>
          <a:xfrm>
            <a:off x="3817801" y="4674308"/>
            <a:ext cx="1390650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lnSpc>
                <a:spcPct val="86166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Restaurant Automation</a:t>
            </a:r>
            <a:endParaRPr lang="en-US" sz="1050" dirty="0"/>
          </a:p>
        </p:txBody>
      </p:sp>
      <p:sp>
        <p:nvSpPr>
          <p:cNvPr id="10" name="Text 2"/>
          <p:cNvSpPr/>
          <p:nvPr/>
        </p:nvSpPr>
        <p:spPr>
          <a:xfrm>
            <a:off x="5860552" y="4674308"/>
            <a:ext cx="1390650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lnSpc>
                <a:spcPct val="86166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Senior-Care Assistance</a:t>
            </a:r>
            <a:endParaRPr lang="en-US" sz="1050" dirty="0"/>
          </a:p>
        </p:txBody>
      </p:sp>
      <p:sp>
        <p:nvSpPr>
          <p:cNvPr id="11" name="Text 3"/>
          <p:cNvSpPr/>
          <p:nvPr/>
        </p:nvSpPr>
        <p:spPr>
          <a:xfrm>
            <a:off x="7900988" y="4677708"/>
            <a:ext cx="1390650" cy="3429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lnSpc>
                <a:spcPct val="86166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Hospitality </a:t>
            </a:r>
            <a:endParaRPr lang="en-US" sz="1050" dirty="0"/>
          </a:p>
          <a:p>
            <a:pPr algn="ctr" indent="0" marL="0">
              <a:lnSpc>
                <a:spcPct val="86166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Solutions</a:t>
            </a:r>
            <a:endParaRPr lang="en-US" sz="1050" dirty="0"/>
          </a:p>
        </p:txBody>
      </p:sp>
      <p:sp>
        <p:nvSpPr>
          <p:cNvPr id="12" name="Text 4"/>
          <p:cNvSpPr/>
          <p:nvPr/>
        </p:nvSpPr>
        <p:spPr>
          <a:xfrm>
            <a:off x="3812496" y="733563"/>
            <a:ext cx="5476875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3225" b="1" dirty="0">
                <a:solidFill>
                  <a:srgbClr val="ED7C1E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BRAND </a:t>
            </a:r>
            <a:pPr algn="l" indent="0" marL="0">
              <a:lnSpc>
                <a:spcPct val="79650"/>
              </a:lnSpc>
              <a:buNone/>
            </a:pPr>
            <a:r>
              <a:rPr lang="en-US" sz="3225" b="1" dirty="0">
                <a:solidFill>
                  <a:srgbClr val="FFFFFF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OVERVIEW</a:t>
            </a:r>
            <a:endParaRPr lang="en-US" sz="3225" dirty="0"/>
          </a:p>
        </p:txBody>
      </p:sp>
      <p:sp>
        <p:nvSpPr>
          <p:cNvPr id="13" name="Text 5"/>
          <p:cNvSpPr/>
          <p:nvPr/>
        </p:nvSpPr>
        <p:spPr>
          <a:xfrm>
            <a:off x="9486900" y="5257800"/>
            <a:ext cx="2667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u="none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Epilogue" pitchFamily="34" charset="0"/>
                <a:ea typeface="Epilogue" pitchFamily="34" charset="-122"/>
                <a:cs typeface="Epilogue" pitchFamily="34" charset="-120"/>
              </a:rPr>
              <a:t>2</a:t>
            </a:r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849" y="2390889"/>
            <a:ext cx="190500" cy="2663133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890" y="-1794"/>
            <a:ext cx="3276600" cy="1695450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079" y="-5875"/>
            <a:ext cx="3248025" cy="1695450"/>
          </a:xfrm>
          <a:prstGeom prst="rect">
            <a:avLst/>
          </a:prstGeom>
        </p:spPr>
      </p:pic>
      <p:pic>
        <p:nvPicPr>
          <p:cNvPr id="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9892" y="-1826"/>
            <a:ext cx="3248025" cy="1695450"/>
          </a:xfrm>
          <a:prstGeom prst="rect">
            <a:avLst/>
          </a:prstGeom>
        </p:spPr>
      </p:pic>
      <p:sp>
        <p:nvSpPr>
          <p:cNvPr id="7" name="Text 0"/>
          <p:cNvSpPr/>
          <p:nvPr/>
        </p:nvSpPr>
        <p:spPr>
          <a:xfrm>
            <a:off x="478501" y="2145821"/>
            <a:ext cx="4124325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Brand 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002E5B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Principles</a:t>
            </a:r>
            <a:endParaRPr lang="en-US" sz="3150" dirty="0"/>
          </a:p>
        </p:txBody>
      </p:sp>
      <p:sp>
        <p:nvSpPr>
          <p:cNvPr id="8" name="Text 1"/>
          <p:cNvSpPr/>
          <p:nvPr/>
        </p:nvSpPr>
        <p:spPr>
          <a:xfrm>
            <a:off x="479576" y="2906097"/>
            <a:ext cx="4133850" cy="7239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These principles guide every visual and verbal decision. They ensure the brand feels consistent and well-defined across every channel.</a:t>
            </a:r>
            <a:endParaRPr lang="en-US" sz="1350" dirty="0"/>
          </a:p>
        </p:txBody>
      </p:sp>
      <p:sp>
        <p:nvSpPr>
          <p:cNvPr id="9" name="Text 2"/>
          <p:cNvSpPr/>
          <p:nvPr/>
        </p:nvSpPr>
        <p:spPr>
          <a:xfrm>
            <a:off x="5216614" y="2904639"/>
            <a:ext cx="4133850" cy="12001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Practical automation that solves real problems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Clear communication without jargon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Real environments, real value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Consistency across platforms and teams</a:t>
            </a:r>
            <a:endParaRPr lang="en-US" sz="1350" dirty="0"/>
          </a:p>
          <a:p>
            <a:pPr algn="l" marL="342900" indent="-342900">
              <a:lnSpc>
                <a:spcPct val="92663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Clean, functional design choices</a:t>
            </a:r>
            <a:endParaRPr lang="en-US" sz="1350" dirty="0"/>
          </a:p>
        </p:txBody>
      </p:sp>
      <p:sp>
        <p:nvSpPr>
          <p:cNvPr id="10" name="Text 3"/>
          <p:cNvSpPr/>
          <p:nvPr/>
        </p:nvSpPr>
        <p:spPr>
          <a:xfrm>
            <a:off x="9486900" y="5257800"/>
            <a:ext cx="2667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u="none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Epilogue" pitchFamily="34" charset="0"/>
                <a:ea typeface="Epilogue" pitchFamily="34" charset="-122"/>
                <a:cs typeface="Epilogue" pitchFamily="34" charset="-120"/>
              </a:rPr>
              <a:t>3</a:t>
            </a:r>
            <a:endParaRPr 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9625" y="0"/>
            <a:ext cx="1323975" cy="5486400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5175" y="0"/>
            <a:ext cx="1323975" cy="5486400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0725" y="0"/>
            <a:ext cx="1323975" cy="5486400"/>
          </a:xfrm>
          <a:prstGeom prst="rect">
            <a:avLst/>
          </a:prstGeom>
        </p:spPr>
      </p:pic>
      <p:pic>
        <p:nvPicPr>
          <p:cNvPr id="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6275" y="0"/>
            <a:ext cx="1323975" cy="5486400"/>
          </a:xfrm>
          <a:prstGeom prst="rect">
            <a:avLst/>
          </a:prstGeom>
        </p:spPr>
      </p:pic>
      <p:sp>
        <p:nvSpPr>
          <p:cNvPr id="7" name="Text 0"/>
          <p:cNvSpPr/>
          <p:nvPr/>
        </p:nvSpPr>
        <p:spPr>
          <a:xfrm>
            <a:off x="459198" y="1527724"/>
            <a:ext cx="3381375" cy="26384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Our palette is intentionally simple. Each color plays a distinct functional role in expressing the brand and supporting readability.</a:t>
            </a:r>
            <a:endParaRPr lang="en-US" sz="13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</a:rPr>
              <a:t> </a:t>
            </a:r>
            <a:endParaRPr lang="en-US" sz="13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Primary colors are Orange (#F68C50) for CTAs and Deep Blue (#002E5B) for backgrounds. </a:t>
            </a:r>
            <a:endParaRPr lang="en-US" sz="13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</a:rPr>
              <a:t> </a:t>
            </a:r>
            <a:endParaRPr lang="en-US" sz="13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Secondary colors include Red-Orange (#EF3A37), Medium Blue (#416E9C), and Grey (#756F78) for accents, charts, and text.</a:t>
            </a:r>
            <a:endParaRPr lang="en-US" sz="1350" dirty="0"/>
          </a:p>
        </p:txBody>
      </p:sp>
      <p:sp>
        <p:nvSpPr>
          <p:cNvPr id="8" name="Text 1"/>
          <p:cNvSpPr/>
          <p:nvPr/>
        </p:nvSpPr>
        <p:spPr>
          <a:xfrm rot="-5391144">
            <a:off x="4246626" y="3892801"/>
            <a:ext cx="180975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Orange </a:t>
            </a:r>
            <a:endParaRPr lang="en-US" sz="150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#F68C50</a:t>
            </a:r>
            <a:endParaRPr lang="en-US" sz="1500" dirty="0"/>
          </a:p>
        </p:txBody>
      </p:sp>
      <p:sp>
        <p:nvSpPr>
          <p:cNvPr id="9" name="Text 2"/>
          <p:cNvSpPr/>
          <p:nvPr/>
        </p:nvSpPr>
        <p:spPr>
          <a:xfrm rot="-5391144">
            <a:off x="5551846" y="3888086"/>
            <a:ext cx="1819275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Deep Blue</a:t>
            </a:r>
            <a:endParaRPr lang="en-US" sz="150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#002E5B</a:t>
            </a:r>
            <a:endParaRPr lang="en-US" sz="1500" dirty="0"/>
          </a:p>
        </p:txBody>
      </p:sp>
      <p:sp>
        <p:nvSpPr>
          <p:cNvPr id="10" name="Text 3"/>
          <p:cNvSpPr/>
          <p:nvPr/>
        </p:nvSpPr>
        <p:spPr>
          <a:xfrm rot="-5391144">
            <a:off x="8178984" y="3899535"/>
            <a:ext cx="180975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Red-Orange #EF3A37</a:t>
            </a:r>
            <a:endParaRPr lang="en-US" sz="1500" dirty="0"/>
          </a:p>
        </p:txBody>
      </p:sp>
      <p:sp>
        <p:nvSpPr>
          <p:cNvPr id="11" name="Text 4"/>
          <p:cNvSpPr/>
          <p:nvPr/>
        </p:nvSpPr>
        <p:spPr>
          <a:xfrm rot="-5391144">
            <a:off x="6874945" y="3903278"/>
            <a:ext cx="1809750" cy="533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500" b="1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Medium Blue #416E9C</a:t>
            </a:r>
            <a:endParaRPr lang="en-US" sz="1500" dirty="0"/>
          </a:p>
        </p:txBody>
      </p:sp>
      <p:sp>
        <p:nvSpPr>
          <p:cNvPr id="12" name="Text 5"/>
          <p:cNvSpPr/>
          <p:nvPr/>
        </p:nvSpPr>
        <p:spPr>
          <a:xfrm>
            <a:off x="467818" y="4827527"/>
            <a:ext cx="337185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b="1" dirty="0">
                <a:solidFill>
                  <a:srgbClr val="000000"/>
                </a:solidFill>
                <a:latin typeface="Epilogue" pitchFamily="34" charset="0"/>
                <a:ea typeface="Epilogue" pitchFamily="34" charset="-122"/>
                <a:cs typeface="Epilogue" pitchFamily="34" charset="-120"/>
              </a:rPr>
              <a:t>www.roboop365.com</a:t>
            </a:r>
            <a:endParaRPr lang="en-US" sz="1050" dirty="0"/>
          </a:p>
        </p:txBody>
      </p:sp>
      <p:sp>
        <p:nvSpPr>
          <p:cNvPr id="13" name="Text 6"/>
          <p:cNvSpPr/>
          <p:nvPr/>
        </p:nvSpPr>
        <p:spPr>
          <a:xfrm>
            <a:off x="463055" y="452573"/>
            <a:ext cx="3381375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COLOR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ED7C1E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 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002E5B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PALETTE</a:t>
            </a:r>
            <a:endParaRPr lang="en-US" sz="3150" dirty="0"/>
          </a:p>
        </p:txBody>
      </p:sp>
      <p:sp>
        <p:nvSpPr>
          <p:cNvPr id="14" name="Text 7"/>
          <p:cNvSpPr/>
          <p:nvPr/>
        </p:nvSpPr>
        <p:spPr>
          <a:xfrm>
            <a:off x="9486900" y="5257800"/>
            <a:ext cx="2667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u="none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Epilogue" pitchFamily="34" charset="0"/>
                <a:ea typeface="Epilogue" pitchFamily="34" charset="-122"/>
                <a:cs typeface="Epilogue" pitchFamily="34" charset="-120"/>
              </a:rPr>
              <a:t>4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849" y="2390889"/>
            <a:ext cx="190500" cy="2663133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12" y="2652484"/>
            <a:ext cx="1543050" cy="323850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759" y="3616538"/>
            <a:ext cx="1600200" cy="323850"/>
          </a:xfrm>
          <a:prstGeom prst="rect">
            <a:avLst/>
          </a:prstGeom>
        </p:spPr>
      </p:pic>
      <p:sp>
        <p:nvSpPr>
          <p:cNvPr id="6" name="Text 0"/>
          <p:cNvSpPr/>
          <p:nvPr/>
        </p:nvSpPr>
        <p:spPr>
          <a:xfrm>
            <a:off x="478501" y="474696"/>
            <a:ext cx="4124325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Color System 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002E5B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Overview</a:t>
            </a:r>
            <a:endParaRPr lang="en-US" sz="3150" dirty="0"/>
          </a:p>
        </p:txBody>
      </p:sp>
      <p:sp>
        <p:nvSpPr>
          <p:cNvPr id="7" name="Text 1"/>
          <p:cNvSpPr/>
          <p:nvPr/>
        </p:nvSpPr>
        <p:spPr>
          <a:xfrm>
            <a:off x="479576" y="1234726"/>
            <a:ext cx="4133850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The secondary colors support the primary palette and should be used in moderation.</a:t>
            </a:r>
            <a:endParaRPr lang="en-US" sz="1350" dirty="0"/>
          </a:p>
        </p:txBody>
      </p:sp>
      <p:sp>
        <p:nvSpPr>
          <p:cNvPr id="8" name="Text 2"/>
          <p:cNvSpPr/>
          <p:nvPr/>
        </p:nvSpPr>
        <p:spPr>
          <a:xfrm>
            <a:off x="484187" y="2296582"/>
            <a:ext cx="3381375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Primary Colors</a:t>
            </a:r>
            <a:endParaRPr lang="en-US" sz="1350" dirty="0"/>
          </a:p>
        </p:txBody>
      </p:sp>
      <p:sp>
        <p:nvSpPr>
          <p:cNvPr id="9" name="Text 3"/>
          <p:cNvSpPr/>
          <p:nvPr/>
        </p:nvSpPr>
        <p:spPr>
          <a:xfrm>
            <a:off x="484205" y="2972295"/>
            <a:ext cx="4133850" cy="3714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Used for calls to action, highlights, and moments of energy. It signals forward motion and warmth without overpowering the design.</a:t>
            </a:r>
            <a:endParaRPr lang="en-US" sz="1050" dirty="0"/>
          </a:p>
        </p:txBody>
      </p:sp>
      <p:sp>
        <p:nvSpPr>
          <p:cNvPr id="10" name="Text 4"/>
          <p:cNvSpPr/>
          <p:nvPr/>
        </p:nvSpPr>
        <p:spPr>
          <a:xfrm>
            <a:off x="487750" y="3939226"/>
            <a:ext cx="4133850" cy="3714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Our grounding color. Used for backgrounds, hero areas, and structural elements that need stability and trust</a:t>
            </a:r>
            <a:endParaRPr lang="en-US" sz="1050" dirty="0"/>
          </a:p>
        </p:txBody>
      </p:sp>
      <p:sp>
        <p:nvSpPr>
          <p:cNvPr id="11" name="Text 5"/>
          <p:cNvSpPr/>
          <p:nvPr/>
        </p:nvSpPr>
        <p:spPr>
          <a:xfrm>
            <a:off x="5489962" y="2297182"/>
            <a:ext cx="3381375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Secondary Colors</a:t>
            </a:r>
            <a:endParaRPr lang="en-US" sz="1350" dirty="0"/>
          </a:p>
        </p:txBody>
      </p:sp>
      <p:sp>
        <p:nvSpPr>
          <p:cNvPr id="12" name="Text 6"/>
          <p:cNvSpPr/>
          <p:nvPr/>
        </p:nvSpPr>
        <p:spPr>
          <a:xfrm>
            <a:off x="5490067" y="2705300"/>
            <a:ext cx="3381375" cy="2000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125" dirty="0">
                <a:solidFill>
                  <a:srgbClr val="416E9C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Medium Blue - #416E9C</a:t>
            </a:r>
            <a:endParaRPr lang="en-US" sz="1125" dirty="0"/>
          </a:p>
        </p:txBody>
      </p:sp>
      <p:sp>
        <p:nvSpPr>
          <p:cNvPr id="13" name="Text 7"/>
          <p:cNvSpPr/>
          <p:nvPr/>
        </p:nvSpPr>
        <p:spPr>
          <a:xfrm>
            <a:off x="5490058" y="2933033"/>
            <a:ext cx="4133850" cy="3714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A functional support color for backgrounds, charts, and modular content areas.</a:t>
            </a:r>
            <a:endParaRPr lang="en-US" sz="1050" dirty="0"/>
          </a:p>
        </p:txBody>
      </p:sp>
      <p:sp>
        <p:nvSpPr>
          <p:cNvPr id="14" name="Text 8"/>
          <p:cNvSpPr/>
          <p:nvPr/>
        </p:nvSpPr>
        <p:spPr>
          <a:xfrm>
            <a:off x="5490077" y="3512620"/>
            <a:ext cx="3381375" cy="2000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125" dirty="0">
                <a:solidFill>
                  <a:srgbClr val="EF3A37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Red-Orange - #EF3A37</a:t>
            </a:r>
            <a:endParaRPr lang="en-US" sz="1125" dirty="0"/>
          </a:p>
        </p:txBody>
      </p:sp>
      <p:sp>
        <p:nvSpPr>
          <p:cNvPr id="15" name="Text 9"/>
          <p:cNvSpPr/>
          <p:nvPr/>
        </p:nvSpPr>
        <p:spPr>
          <a:xfrm>
            <a:off x="5490067" y="3740353"/>
            <a:ext cx="4133850" cy="3714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A high-attention accent used sparingly for emphasis. Appears in the primary logo mark.</a:t>
            </a:r>
            <a:endParaRPr lang="en-US" sz="1050" dirty="0"/>
          </a:p>
        </p:txBody>
      </p:sp>
      <p:sp>
        <p:nvSpPr>
          <p:cNvPr id="16" name="Text 10"/>
          <p:cNvSpPr/>
          <p:nvPr/>
        </p:nvSpPr>
        <p:spPr>
          <a:xfrm>
            <a:off x="5490086" y="4383224"/>
            <a:ext cx="3381375" cy="2000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125" dirty="0">
                <a:solidFill>
                  <a:srgbClr val="756F78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Grey - #756F78</a:t>
            </a:r>
            <a:endParaRPr lang="en-US" sz="1125" dirty="0"/>
          </a:p>
        </p:txBody>
      </p:sp>
      <p:sp>
        <p:nvSpPr>
          <p:cNvPr id="17" name="Text 11"/>
          <p:cNvSpPr/>
          <p:nvPr/>
        </p:nvSpPr>
        <p:spPr>
          <a:xfrm>
            <a:off x="5490077" y="4610957"/>
            <a:ext cx="413385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Our neutral anchor for text, dividers, and understated elements.</a:t>
            </a:r>
            <a:endParaRPr lang="en-US" sz="1050" dirty="0"/>
          </a:p>
        </p:txBody>
      </p:sp>
      <p:sp>
        <p:nvSpPr>
          <p:cNvPr id="18" name="Text 12"/>
          <p:cNvSpPr/>
          <p:nvPr/>
        </p:nvSpPr>
        <p:spPr>
          <a:xfrm>
            <a:off x="9486900" y="5257800"/>
            <a:ext cx="266700" cy="2286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indent="0" marL="0">
              <a:buNone/>
            </a:pPr>
            <a:r>
              <a:rPr lang="en-US" sz="1200" u="none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Epilogue" pitchFamily="34" charset="0"/>
                <a:ea typeface="Epilogue" pitchFamily="34" charset="-122"/>
                <a:cs typeface="Epilogue" pitchFamily="34" charset="-120"/>
              </a:rPr>
              <a:t>5</a:t>
            </a:r>
            <a:endParaRPr lang="en-US" sz="1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849" y="2390889"/>
            <a:ext cx="190500" cy="2663133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5505450" y="3147689"/>
            <a:ext cx="3790950" cy="6381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Aa Bb Cc Dd Ee Ff Gg Hh Ii Jj Kk Ll Mm</a:t>
            </a:r>
            <a:endParaRPr lang="en-US" sz="120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Nn Oo Pp Qq Rr Ss Tt Uu Vv Ww Xx Yy Zz</a:t>
            </a:r>
            <a:endParaRPr lang="en-US" sz="120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1234567890!@#$%^&amp;*</a:t>
            </a:r>
            <a:endParaRPr lang="en-US" sz="1200" dirty="0"/>
          </a:p>
        </p:txBody>
      </p:sp>
      <p:sp>
        <p:nvSpPr>
          <p:cNvPr id="5" name="Text 1"/>
          <p:cNvSpPr/>
          <p:nvPr/>
        </p:nvSpPr>
        <p:spPr>
          <a:xfrm>
            <a:off x="5505450" y="2785720"/>
            <a:ext cx="3790950" cy="2952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6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Philosopher</a:t>
            </a:r>
            <a:endParaRPr lang="en-US" sz="1650" dirty="0"/>
          </a:p>
        </p:txBody>
      </p:sp>
      <p:sp>
        <p:nvSpPr>
          <p:cNvPr id="6" name="Text 2"/>
          <p:cNvSpPr/>
          <p:nvPr/>
        </p:nvSpPr>
        <p:spPr>
          <a:xfrm>
            <a:off x="5505450" y="4454947"/>
            <a:ext cx="3790950" cy="6381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Aa Bb Cc Dd Ee Ff Gg Hh Ii Jj Kk Ll Mm</a:t>
            </a:r>
            <a:endParaRPr lang="en-US" sz="120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Nn Oo Pp Qq Rr Ss Tt Uu Vv Ww Xx Yy Zz</a:t>
            </a:r>
            <a:endParaRPr lang="en-US" sz="120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1234567890!@#$%^&amp;*</a:t>
            </a:r>
            <a:endParaRPr lang="en-US" sz="1200" dirty="0"/>
          </a:p>
        </p:txBody>
      </p:sp>
      <p:sp>
        <p:nvSpPr>
          <p:cNvPr id="7" name="Text 3"/>
          <p:cNvSpPr/>
          <p:nvPr/>
        </p:nvSpPr>
        <p:spPr>
          <a:xfrm>
            <a:off x="5505450" y="4092978"/>
            <a:ext cx="3800475" cy="2952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650" b="1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Poppins</a:t>
            </a:r>
            <a:endParaRPr lang="en-US" sz="1650" dirty="0"/>
          </a:p>
        </p:txBody>
      </p:sp>
      <p:sp>
        <p:nvSpPr>
          <p:cNvPr id="8" name="Text 4"/>
          <p:cNvSpPr/>
          <p:nvPr/>
        </p:nvSpPr>
        <p:spPr>
          <a:xfrm>
            <a:off x="462307" y="3147689"/>
            <a:ext cx="4029075" cy="6381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Aa Bb Cc Dd Ee Ff Gg Hh Ii Jj Kk Ll Mm</a:t>
            </a:r>
            <a:endParaRPr lang="en-US" sz="120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Nn Oo Pp Qq Rr Ss Tt Uu Vv Ww Xx Yy Zz</a:t>
            </a:r>
            <a:endParaRPr lang="en-US" sz="120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1234567890!@#$%^&amp;*</a:t>
            </a:r>
            <a:endParaRPr lang="en-US" sz="1200" dirty="0"/>
          </a:p>
        </p:txBody>
      </p:sp>
      <p:sp>
        <p:nvSpPr>
          <p:cNvPr id="9" name="Text 5"/>
          <p:cNvSpPr/>
          <p:nvPr/>
        </p:nvSpPr>
        <p:spPr>
          <a:xfrm>
            <a:off x="462307" y="2785720"/>
            <a:ext cx="4029075" cy="2952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650" dirty="0">
                <a:solidFill>
                  <a:srgbClr val="000000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Montserrat</a:t>
            </a:r>
            <a:endParaRPr lang="en-US" sz="1650" dirty="0"/>
          </a:p>
        </p:txBody>
      </p:sp>
      <p:sp>
        <p:nvSpPr>
          <p:cNvPr id="10" name="Text 6"/>
          <p:cNvSpPr/>
          <p:nvPr/>
        </p:nvSpPr>
        <p:spPr>
          <a:xfrm>
            <a:off x="462307" y="4454947"/>
            <a:ext cx="2533650" cy="6381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Aa Bb Cc Dd Ee Ff Gg Hh Ii Jj Kk Ll Mm Nn Oo Pp Qq Rr Ss Tt Uu Vv Ww Xx Yy Zz</a:t>
            </a:r>
            <a:endParaRPr lang="en-US" sz="120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200" b="1" dirty="0">
                <a:solidFill>
                  <a:srgbClr val="00000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1234567890!@#$%^&amp;*</a:t>
            </a:r>
            <a:endParaRPr lang="en-US" sz="1200" dirty="0"/>
          </a:p>
        </p:txBody>
      </p:sp>
      <p:sp>
        <p:nvSpPr>
          <p:cNvPr id="11" name="Text 7"/>
          <p:cNvSpPr/>
          <p:nvPr/>
        </p:nvSpPr>
        <p:spPr>
          <a:xfrm>
            <a:off x="462307" y="4092978"/>
            <a:ext cx="4029075" cy="2952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650" b="1" dirty="0">
                <a:solidFill>
                  <a:srgbClr val="00000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Oswald</a:t>
            </a:r>
            <a:endParaRPr lang="en-US" sz="1650" dirty="0"/>
          </a:p>
        </p:txBody>
      </p:sp>
      <p:sp>
        <p:nvSpPr>
          <p:cNvPr id="12" name="Text 8"/>
          <p:cNvSpPr/>
          <p:nvPr/>
        </p:nvSpPr>
        <p:spPr>
          <a:xfrm>
            <a:off x="5306882" y="1087574"/>
            <a:ext cx="3990975" cy="7620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r" indent="0" marL="0">
              <a:lnSpc>
                <a:spcPct val="59333"/>
              </a:lnSpc>
              <a:buNone/>
            </a:pPr>
            <a:r>
              <a:rPr lang="en-US" sz="7500" dirty="0">
                <a:solidFill>
                  <a:srgbClr val="F68C50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Aa123</a:t>
            </a:r>
            <a:endParaRPr lang="en-US" sz="7500" dirty="0"/>
          </a:p>
        </p:txBody>
      </p:sp>
      <p:sp>
        <p:nvSpPr>
          <p:cNvPr id="13" name="Text 9"/>
          <p:cNvSpPr/>
          <p:nvPr/>
        </p:nvSpPr>
        <p:spPr>
          <a:xfrm>
            <a:off x="478501" y="474696"/>
            <a:ext cx="4124325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TYPO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002E5B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GRAPHY</a:t>
            </a:r>
            <a:endParaRPr lang="en-US" sz="3150" dirty="0"/>
          </a:p>
        </p:txBody>
      </p:sp>
      <p:sp>
        <p:nvSpPr>
          <p:cNvPr id="14" name="Text 10"/>
          <p:cNvSpPr/>
          <p:nvPr/>
        </p:nvSpPr>
        <p:spPr>
          <a:xfrm>
            <a:off x="479576" y="1234726"/>
            <a:ext cx="4133850" cy="9620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The typography suite uses </a:t>
            </a:r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Montserrat</a:t>
            </a:r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 for strong headlines, </a:t>
            </a:r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Oswald</a:t>
            </a:r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 for readable subheads, and </a:t>
            </a:r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Philosopher</a:t>
            </a:r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 or </a:t>
            </a:r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Poppins</a:t>
            </a:r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 for body text, ensuring clarity and a modern feel.</a:t>
            </a:r>
            <a:endParaRPr lang="en-US" sz="13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849" y="2390889"/>
            <a:ext cx="190500" cy="2663133"/>
          </a:xfrm>
          <a:prstGeom prst="rect">
            <a:avLst/>
          </a:prstGeom>
        </p:spPr>
      </p:pic>
      <p:sp>
        <p:nvSpPr>
          <p:cNvPr id="4" name="Text 0"/>
          <p:cNvSpPr/>
          <p:nvPr/>
        </p:nvSpPr>
        <p:spPr>
          <a:xfrm>
            <a:off x="478501" y="474696"/>
            <a:ext cx="4124325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Typography 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002E5B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System</a:t>
            </a:r>
            <a:endParaRPr lang="en-US" sz="3150" dirty="0"/>
          </a:p>
        </p:txBody>
      </p:sp>
      <p:sp>
        <p:nvSpPr>
          <p:cNvPr id="5" name="Text 1"/>
          <p:cNvSpPr/>
          <p:nvPr/>
        </p:nvSpPr>
        <p:spPr>
          <a:xfrm>
            <a:off x="479576" y="1234726"/>
            <a:ext cx="4133850" cy="9620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The type system was designed to make information easier to scan and understand. Each font reinforces a hierarchy that helps the reader move naturally through the content.</a:t>
            </a:r>
            <a:endParaRPr lang="en-US" sz="1350" dirty="0"/>
          </a:p>
        </p:txBody>
      </p:sp>
      <p:sp>
        <p:nvSpPr>
          <p:cNvPr id="6" name="Text 2"/>
          <p:cNvSpPr/>
          <p:nvPr/>
        </p:nvSpPr>
        <p:spPr>
          <a:xfrm>
            <a:off x="484187" y="2363057"/>
            <a:ext cx="3381375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Headline Font</a:t>
            </a:r>
            <a:endParaRPr lang="en-US" sz="1350" dirty="0"/>
          </a:p>
        </p:txBody>
      </p:sp>
      <p:sp>
        <p:nvSpPr>
          <p:cNvPr id="7" name="Text 3"/>
          <p:cNvSpPr/>
          <p:nvPr/>
        </p:nvSpPr>
        <p:spPr>
          <a:xfrm>
            <a:off x="484205" y="3000785"/>
            <a:ext cx="4133850" cy="561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Modern, clean, and easy to read at all sizes.</a:t>
            </a:r>
            <a:endParaRPr lang="en-US" sz="10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Used for H1/H2 and hero statements to create a confident, contemporary tone.</a:t>
            </a:r>
            <a:endParaRPr lang="en-US" sz="1050" dirty="0"/>
          </a:p>
        </p:txBody>
      </p:sp>
      <p:sp>
        <p:nvSpPr>
          <p:cNvPr id="8" name="Text 4"/>
          <p:cNvSpPr/>
          <p:nvPr/>
        </p:nvSpPr>
        <p:spPr>
          <a:xfrm>
            <a:off x="5490067" y="2363657"/>
            <a:ext cx="3381375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Body Fonts</a:t>
            </a:r>
            <a:endParaRPr lang="en-US" sz="1350" dirty="0"/>
          </a:p>
        </p:txBody>
      </p:sp>
      <p:sp>
        <p:nvSpPr>
          <p:cNvPr id="9" name="Text 5"/>
          <p:cNvSpPr/>
          <p:nvPr/>
        </p:nvSpPr>
        <p:spPr>
          <a:xfrm>
            <a:off x="487732" y="2686383"/>
            <a:ext cx="3381375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Montserrat</a:t>
            </a:r>
            <a:endParaRPr lang="en-US" sz="1350" dirty="0"/>
          </a:p>
        </p:txBody>
      </p:sp>
      <p:sp>
        <p:nvSpPr>
          <p:cNvPr id="10" name="Text 6"/>
          <p:cNvSpPr/>
          <p:nvPr/>
        </p:nvSpPr>
        <p:spPr>
          <a:xfrm>
            <a:off x="463524" y="3778929"/>
            <a:ext cx="3381375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b="1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Subhead Font</a:t>
            </a:r>
            <a:endParaRPr lang="en-US" sz="1350" dirty="0"/>
          </a:p>
        </p:txBody>
      </p:sp>
      <p:sp>
        <p:nvSpPr>
          <p:cNvPr id="11" name="Text 7"/>
          <p:cNvSpPr/>
          <p:nvPr/>
        </p:nvSpPr>
        <p:spPr>
          <a:xfrm>
            <a:off x="463542" y="4416657"/>
            <a:ext cx="4133850" cy="561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Modern, clean, and easy to read at all sizes.</a:t>
            </a:r>
            <a:endParaRPr lang="en-US" sz="10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Used for H1/H2 and hero statements to create a confident, contemporary tone.</a:t>
            </a:r>
            <a:endParaRPr lang="en-US" sz="1050" dirty="0"/>
          </a:p>
        </p:txBody>
      </p:sp>
      <p:sp>
        <p:nvSpPr>
          <p:cNvPr id="12" name="Text 8"/>
          <p:cNvSpPr/>
          <p:nvPr/>
        </p:nvSpPr>
        <p:spPr>
          <a:xfrm>
            <a:off x="467069" y="4102256"/>
            <a:ext cx="3381375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Oswald</a:t>
            </a:r>
            <a:endParaRPr lang="en-US" sz="1350" dirty="0"/>
          </a:p>
        </p:txBody>
      </p:sp>
      <p:sp>
        <p:nvSpPr>
          <p:cNvPr id="13" name="Text 9"/>
          <p:cNvSpPr/>
          <p:nvPr/>
        </p:nvSpPr>
        <p:spPr>
          <a:xfrm>
            <a:off x="5484838" y="3039189"/>
            <a:ext cx="4133850" cy="5619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Used for long-form reading experiences such as articles, guides, and resource pages.</a:t>
            </a:r>
            <a:endParaRPr lang="en-US" sz="10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Provides warmth and legibility for narrative content.</a:t>
            </a:r>
            <a:endParaRPr lang="en-US" sz="1050" dirty="0"/>
          </a:p>
        </p:txBody>
      </p:sp>
      <p:sp>
        <p:nvSpPr>
          <p:cNvPr id="14" name="Text 10"/>
          <p:cNvSpPr/>
          <p:nvPr/>
        </p:nvSpPr>
        <p:spPr>
          <a:xfrm>
            <a:off x="5488372" y="2724788"/>
            <a:ext cx="3381375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Philosopher</a:t>
            </a:r>
            <a:endParaRPr lang="en-US" sz="1350" dirty="0"/>
          </a:p>
        </p:txBody>
      </p:sp>
      <p:sp>
        <p:nvSpPr>
          <p:cNvPr id="15" name="Text 11"/>
          <p:cNvSpPr/>
          <p:nvPr/>
        </p:nvSpPr>
        <p:spPr>
          <a:xfrm>
            <a:off x="5485028" y="4412332"/>
            <a:ext cx="4133850" cy="3714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Used for UI elements, checklists, and presentations.</a:t>
            </a:r>
            <a:endParaRPr lang="en-US" sz="10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0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Its geometric structure improves clarity at small sizes.</a:t>
            </a:r>
            <a:endParaRPr lang="en-US" sz="1050" dirty="0"/>
          </a:p>
        </p:txBody>
      </p:sp>
      <p:sp>
        <p:nvSpPr>
          <p:cNvPr id="16" name="Text 12"/>
          <p:cNvSpPr/>
          <p:nvPr/>
        </p:nvSpPr>
        <p:spPr>
          <a:xfrm>
            <a:off x="5488562" y="4097931"/>
            <a:ext cx="3381375" cy="2381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oppins" pitchFamily="34" charset="0"/>
                <a:ea typeface="Poppins" pitchFamily="34" charset="-122"/>
                <a:cs typeface="Poppins" pitchFamily="34" charset="-120"/>
              </a:rPr>
              <a:t>Poppins (alternate)</a:t>
            </a:r>
            <a:endParaRPr lang="en-US" sz="13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3950" y="3562350"/>
            <a:ext cx="4819650" cy="1924050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56" y="1816598"/>
            <a:ext cx="2447925" cy="371475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62350"/>
            <a:ext cx="4819650" cy="1924050"/>
          </a:xfrm>
          <a:prstGeom prst="rect">
            <a:avLst/>
          </a:prstGeom>
        </p:spPr>
      </p:pic>
      <p:pic>
        <p:nvPicPr>
          <p:cNvPr id="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6319" y="797681"/>
            <a:ext cx="219075" cy="219075"/>
          </a:xfrm>
          <a:prstGeom prst="rect">
            <a:avLst/>
          </a:prstGeom>
        </p:spPr>
      </p:pic>
      <p:pic>
        <p:nvPicPr>
          <p:cNvPr id="7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7828" y="797681"/>
            <a:ext cx="219075" cy="219075"/>
          </a:xfrm>
          <a:prstGeom prst="rect">
            <a:avLst/>
          </a:prstGeom>
        </p:spPr>
      </p:pic>
      <p:pic>
        <p:nvPicPr>
          <p:cNvPr id="8" name="Image 6" descr="preencoded.png">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0867" y="797681"/>
            <a:ext cx="219075" cy="219075"/>
          </a:xfrm>
          <a:prstGeom prst="rect">
            <a:avLst/>
          </a:prstGeom>
        </p:spPr>
      </p:pic>
      <p:pic>
        <p:nvPicPr>
          <p:cNvPr id="9" name="Image 7" descr="preencoded.png">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49348" y="797681"/>
            <a:ext cx="219075" cy="219075"/>
          </a:xfrm>
          <a:prstGeom prst="rect">
            <a:avLst/>
          </a:prstGeom>
        </p:spPr>
      </p:pic>
      <p:sp>
        <p:nvSpPr>
          <p:cNvPr id="10" name="Text 0"/>
          <p:cNvSpPr/>
          <p:nvPr/>
        </p:nvSpPr>
        <p:spPr>
          <a:xfrm>
            <a:off x="5086274" y="1338339"/>
            <a:ext cx="4210050" cy="1676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The full-color logo features a red 'Robo', white 'Op', and an orange gradient '365'. This is the preferred version for light or neutral backgrounds.</a:t>
            </a:r>
            <a:endParaRPr lang="en-US" sz="13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</a:rPr>
              <a:t> </a:t>
            </a:r>
            <a:endParaRPr lang="en-US" sz="1350" dirty="0"/>
          </a:p>
          <a:p>
            <a:pPr algn="l" indent="0" marL="0">
              <a:lnSpc>
                <a:spcPct val="92663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A reverse version is available for dark backgrounds; The orange gradient "365" remains unchanged to retain recognizability.</a:t>
            </a:r>
            <a:endParaRPr lang="en-US" sz="1350" dirty="0"/>
          </a:p>
        </p:txBody>
      </p:sp>
      <p:sp>
        <p:nvSpPr>
          <p:cNvPr id="11" name="Text 1"/>
          <p:cNvSpPr/>
          <p:nvPr/>
        </p:nvSpPr>
        <p:spPr>
          <a:xfrm>
            <a:off x="5091836" y="670501"/>
            <a:ext cx="4210050" cy="4762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THE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ED7C1E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 </a:t>
            </a:r>
            <a:pPr algn="l" indent="0" marL="0">
              <a:lnSpc>
                <a:spcPct val="79650"/>
              </a:lnSpc>
              <a:buNone/>
            </a:pPr>
            <a:r>
              <a:rPr lang="en-US" sz="3150" b="1" dirty="0">
                <a:solidFill>
                  <a:srgbClr val="002E5B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LOGO</a:t>
            </a:r>
            <a:endParaRPr lang="en-US" sz="3150" dirty="0"/>
          </a:p>
        </p:txBody>
      </p:sp>
      <p:sp>
        <p:nvSpPr>
          <p:cNvPr id="12" name="Text 2"/>
          <p:cNvSpPr/>
          <p:nvPr/>
        </p:nvSpPr>
        <p:spPr>
          <a:xfrm>
            <a:off x="473681" y="3865759"/>
            <a:ext cx="1419225" cy="2762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800" b="1" dirty="0">
                <a:solidFill>
                  <a:srgbClr val="FFFFFF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Reverse Logo</a:t>
            </a:r>
            <a:endParaRPr lang="en-US" sz="1800" dirty="0"/>
          </a:p>
        </p:txBody>
      </p:sp>
      <p:sp>
        <p:nvSpPr>
          <p:cNvPr id="13" name="Text 3"/>
          <p:cNvSpPr/>
          <p:nvPr/>
        </p:nvSpPr>
        <p:spPr>
          <a:xfrm>
            <a:off x="5315398" y="3865940"/>
            <a:ext cx="2790825" cy="2762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800" b="1" dirty="0">
                <a:solidFill>
                  <a:srgbClr val="FFFFFF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Logo Usage Rules</a:t>
            </a:r>
            <a:endParaRPr lang="en-US" sz="1800" dirty="0"/>
          </a:p>
        </p:txBody>
      </p:sp>
      <p:sp>
        <p:nvSpPr>
          <p:cNvPr id="14" name="Text 4"/>
          <p:cNvSpPr/>
          <p:nvPr/>
        </p:nvSpPr>
        <p:spPr>
          <a:xfrm>
            <a:off x="541126" y="1338482"/>
            <a:ext cx="2514600" cy="2476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650" b="1" dirty="0">
                <a:solidFill>
                  <a:srgbClr val="00000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Full-Color Logo (Default)</a:t>
            </a:r>
            <a:endParaRPr lang="en-US" sz="1650" dirty="0"/>
          </a:p>
        </p:txBody>
      </p:sp>
      <p:pic>
        <p:nvPicPr>
          <p:cNvPr id="15" name="Image 8" descr="preencoded.png">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3280" y="4489828"/>
            <a:ext cx="1704975" cy="409575"/>
          </a:xfrm>
          <a:prstGeom prst="rect">
            <a:avLst/>
          </a:prstGeom>
        </p:spPr>
      </p:pic>
      <p:sp>
        <p:nvSpPr>
          <p:cNvPr id="16" name="Text 5"/>
          <p:cNvSpPr/>
          <p:nvPr/>
        </p:nvSpPr>
        <p:spPr>
          <a:xfrm>
            <a:off x="5319217" y="4233501"/>
            <a:ext cx="3981450" cy="112395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050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These rules protect logo integrity and ensure it renders consistently.</a:t>
            </a:r>
            <a:endParaRPr lang="en-US" sz="1050" dirty="0"/>
          </a:p>
          <a:p>
            <a:pPr algn="l" marL="342900" indent="-342900">
              <a:lnSpc>
                <a:spcPct val="79650"/>
              </a:lnSpc>
              <a:buSzPct val="100000"/>
              <a:buChar char="•"/>
            </a:pPr>
            <a:r>
              <a:rPr lang="en-US" sz="1050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Maintain clear space equal to the height of the “R”</a:t>
            </a:r>
            <a:endParaRPr lang="en-US" sz="1050" dirty="0"/>
          </a:p>
          <a:p>
            <a:pPr algn="l" marL="342900" indent="-342900">
              <a:lnSpc>
                <a:spcPct val="79650"/>
              </a:lnSpc>
              <a:buSzPct val="100000"/>
              <a:buChar char="•"/>
            </a:pPr>
            <a:r>
              <a:rPr lang="en-US" sz="1050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Do not stretch, distort, recolor, or place on complex backgrounds</a:t>
            </a:r>
            <a:endParaRPr lang="en-US" sz="1050" dirty="0"/>
          </a:p>
          <a:p>
            <a:pPr algn="l" marL="342900" indent="-342900">
              <a:lnSpc>
                <a:spcPct val="79650"/>
              </a:lnSpc>
              <a:buSzPct val="100000"/>
              <a:buChar char="•"/>
            </a:pPr>
            <a:r>
              <a:rPr lang="en-US" sz="1050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Minimum size: 120 px width for digital use</a:t>
            </a:r>
            <a:endParaRPr lang="en-US" sz="1050" dirty="0"/>
          </a:p>
          <a:p>
            <a:pPr algn="l" marL="342900" indent="-342900">
              <a:lnSpc>
                <a:spcPct val="79650"/>
              </a:lnSpc>
              <a:buSzPct val="100000"/>
              <a:buChar char="•"/>
            </a:pPr>
            <a:r>
              <a:rPr lang="en-US" sz="1050" dirty="0">
                <a:solidFill>
                  <a:srgbClr val="FFFFFF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Social watermark should be 4–6 percent of the total canvas width</a:t>
            </a:r>
            <a:endParaRPr lang="en-US" sz="1050" dirty="0"/>
          </a:p>
        </p:txBody>
      </p:sp>
      <p:sp>
        <p:nvSpPr>
          <p:cNvPr id="17" name="Text 6"/>
          <p:cNvSpPr/>
          <p:nvPr/>
        </p:nvSpPr>
        <p:spPr>
          <a:xfrm>
            <a:off x="2551852" y="3872836"/>
            <a:ext cx="1971675" cy="27622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800" b="1" dirty="0">
                <a:solidFill>
                  <a:srgbClr val="FFFFFF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App/Thumbnail Logo</a:t>
            </a:r>
            <a:endParaRPr lang="en-US" sz="1800" dirty="0"/>
          </a:p>
        </p:txBody>
      </p:sp>
      <p:pic>
        <p:nvPicPr>
          <p:cNvPr id="18" name="Image 9" descr="preencoded.png">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90031" y="4263190"/>
            <a:ext cx="857250" cy="8572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5486400"/>
          </a:xfrm>
          <a:prstGeom prst="rect">
            <a:avLst/>
          </a:prstGeom>
        </p:spPr>
      </p:pic>
      <p:pic>
        <p:nvPicPr>
          <p:cNvPr id="3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650" y="0"/>
            <a:ext cx="2276475" cy="2743200"/>
          </a:xfrm>
          <a:prstGeom prst="rect">
            <a:avLst/>
          </a:prstGeom>
        </p:spPr>
      </p:pic>
      <p:pic>
        <p:nvPicPr>
          <p:cNvPr id="4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144" y="2743248"/>
            <a:ext cx="2276475" cy="2743200"/>
          </a:xfrm>
          <a:prstGeom prst="rect">
            <a:avLst/>
          </a:prstGeom>
        </p:spPr>
      </p:pic>
      <p:pic>
        <p:nvPicPr>
          <p:cNvPr id="5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0650" y="2743200"/>
            <a:ext cx="2276475" cy="2743200"/>
          </a:xfrm>
          <a:prstGeom prst="rect">
            <a:avLst/>
          </a:prstGeom>
        </p:spPr>
      </p:pic>
      <p:pic>
        <p:nvPicPr>
          <p:cNvPr id="6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7125" y="0"/>
            <a:ext cx="2276475" cy="2743200"/>
          </a:xfrm>
          <a:prstGeom prst="rect">
            <a:avLst/>
          </a:prstGeom>
        </p:spPr>
      </p:pic>
      <p:sp>
        <p:nvSpPr>
          <p:cNvPr id="7" name="Text 0"/>
          <p:cNvSpPr/>
          <p:nvPr/>
        </p:nvSpPr>
        <p:spPr>
          <a:xfrm>
            <a:off x="515051" y="512675"/>
            <a:ext cx="4181475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66563"/>
              </a:lnSpc>
              <a:buNone/>
            </a:pPr>
            <a:r>
              <a:rPr lang="en-US" sz="3225" b="1" dirty="0">
                <a:solidFill>
                  <a:srgbClr val="F68C50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VOICE </a:t>
            </a:r>
            <a:pPr algn="l" indent="0" marL="0">
              <a:lnSpc>
                <a:spcPct val="66563"/>
              </a:lnSpc>
              <a:buNone/>
            </a:pPr>
            <a:r>
              <a:rPr lang="en-US" sz="3225" b="1" dirty="0">
                <a:solidFill>
                  <a:srgbClr val="002E5B"/>
                </a:solidFill>
                <a:latin typeface="Oswald" pitchFamily="34" charset="0"/>
                <a:ea typeface="Oswald" pitchFamily="34" charset="-122"/>
                <a:cs typeface="Oswald" pitchFamily="34" charset="-120"/>
              </a:rPr>
              <a:t>&amp; TONE</a:t>
            </a:r>
            <a:endParaRPr lang="en-US" sz="3225" dirty="0"/>
          </a:p>
        </p:txBody>
      </p:sp>
      <p:sp>
        <p:nvSpPr>
          <p:cNvPr id="8" name="Text 1"/>
          <p:cNvSpPr/>
          <p:nvPr/>
        </p:nvSpPr>
        <p:spPr>
          <a:xfrm>
            <a:off x="522140" y="1153525"/>
            <a:ext cx="4181475" cy="4095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indent="0" marL="0">
              <a:lnSpc>
                <a:spcPct val="79650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Our voice reflects how we support operators: clear, practical, and respectful of their time and challenges.</a:t>
            </a:r>
            <a:endParaRPr lang="en-US" sz="1350" dirty="0"/>
          </a:p>
        </p:txBody>
      </p:sp>
      <p:sp>
        <p:nvSpPr>
          <p:cNvPr id="9" name="Text 2"/>
          <p:cNvSpPr/>
          <p:nvPr/>
        </p:nvSpPr>
        <p:spPr>
          <a:xfrm>
            <a:off x="512615" y="1650825"/>
            <a:ext cx="4181475" cy="3495675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marL="342900" indent="-342900">
              <a:lnSpc>
                <a:spcPct val="112041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Direct, grounded, and confident.</a:t>
            </a:r>
            <a:endParaRPr lang="en-US" sz="1350" dirty="0"/>
          </a:p>
          <a:p>
            <a:pPr algn="l" marL="342900" indent="-342900">
              <a:lnSpc>
                <a:spcPct val="112041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We communicate in a way that acknowledges real operational pressures without exaggeration.</a:t>
            </a:r>
            <a:endParaRPr lang="en-US" sz="1350" dirty="0"/>
          </a:p>
          <a:p>
            <a:pPr algn="l" indent="0" marL="0">
              <a:lnSpc>
                <a:spcPct val="112041"/>
              </a:lnSpc>
              <a:buNone/>
            </a:pPr>
            <a:r>
              <a:rPr lang="en-US" sz="1350" dirty="0">
                <a:solidFill>
                  <a:srgbClr val="000000"/>
                </a:solidFill>
              </a:rPr>
              <a:t> </a:t>
            </a:r>
            <a:endParaRPr lang="en-US" sz="1350" dirty="0"/>
          </a:p>
          <a:p>
            <a:pPr algn="l" indent="0" marL="0">
              <a:lnSpc>
                <a:spcPct val="112041"/>
              </a:lnSpc>
              <a:buNone/>
            </a:pPr>
            <a:r>
              <a:rPr lang="en-US" sz="1350" b="1" dirty="0">
                <a:solidFill>
                  <a:srgbClr val="F68C5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Writing Rules</a:t>
            </a:r>
            <a:endParaRPr lang="en-US" sz="1350" dirty="0"/>
          </a:p>
          <a:p>
            <a:pPr algn="l" indent="0" marL="0">
              <a:lnSpc>
                <a:spcPct val="112041"/>
              </a:lnSpc>
              <a:buNone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These guidelines maintain consistency across all written content.</a:t>
            </a:r>
            <a:endParaRPr lang="en-US" sz="1350" dirty="0"/>
          </a:p>
          <a:p>
            <a:pPr algn="l" marL="342900" indent="-342900">
              <a:lnSpc>
                <a:spcPct val="112041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No emojis</a:t>
            </a:r>
            <a:endParaRPr lang="en-US" sz="1350" dirty="0"/>
          </a:p>
          <a:p>
            <a:pPr algn="l" marL="342900" indent="-342900">
              <a:lnSpc>
                <a:spcPct val="112041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Short, structured sentences</a:t>
            </a:r>
            <a:endParaRPr lang="en-US" sz="1350" dirty="0"/>
          </a:p>
          <a:p>
            <a:pPr algn="l" marL="342900" indent="-342900">
              <a:lnSpc>
                <a:spcPct val="112041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Focus on real outcomes and clear explanations</a:t>
            </a:r>
            <a:endParaRPr lang="en-US" sz="1350" dirty="0"/>
          </a:p>
          <a:p>
            <a:pPr algn="l" marL="342900" indent="-342900">
              <a:lnSpc>
                <a:spcPct val="112041"/>
              </a:lnSpc>
              <a:buSzPct val="100000"/>
              <a:buChar char="•"/>
            </a:pPr>
            <a:r>
              <a:rPr lang="en-US" sz="1350" dirty="0">
                <a:solidFill>
                  <a:srgbClr val="000000"/>
                </a:solidFill>
                <a:latin typeface="Philosopher" pitchFamily="34" charset="0"/>
                <a:ea typeface="Philosopher" pitchFamily="34" charset="-122"/>
                <a:cs typeface="Philosopher" pitchFamily="34" charset="-120"/>
              </a:rPr>
              <a:t>Avoid hype or overly technical language unless required</a:t>
            </a:r>
            <a:endParaRPr lang="en-US" sz="1350" dirty="0"/>
          </a:p>
        </p:txBody>
      </p:sp>
      <p:pic>
        <p:nvPicPr>
          <p:cNvPr id="10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4285" y="598027"/>
            <a:ext cx="1543050" cy="15430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PptxGenJS</cp:lastModifiedBy>
  <cp:revision>1</cp:revision>
  <dcterms:created xsi:type="dcterms:W3CDTF">2025-11-18T00:51:20Z</dcterms:created>
  <dcterms:modified xsi:type="dcterms:W3CDTF">2025-11-18T00:51:20Z</dcterms:modified>
</cp:coreProperties>
</file>